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4" r:id="rId2"/>
    <p:sldId id="395" r:id="rId3"/>
    <p:sldId id="397" r:id="rId4"/>
    <p:sldId id="398" r:id="rId5"/>
    <p:sldId id="396" r:id="rId6"/>
    <p:sldId id="330" r:id="rId7"/>
  </p:sldIdLst>
  <p:sldSz cx="9144000" cy="5143500" type="screen16x9"/>
  <p:notesSz cx="6858000" cy="9947275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5050"/>
    <a:srgbClr val="FF9999"/>
    <a:srgbClr val="3399FF"/>
    <a:srgbClr val="5B9BD5"/>
    <a:srgbClr val="2A0DD7"/>
    <a:srgbClr val="FCE0E0"/>
    <a:srgbClr val="F6C6C6"/>
    <a:srgbClr val="FF7C80"/>
    <a:srgbClr val="96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7687" autoAdjust="0"/>
  </p:normalViewPr>
  <p:slideViewPr>
    <p:cSldViewPr snapToGrid="0">
      <p:cViewPr>
        <p:scale>
          <a:sx n="100" d="100"/>
          <a:sy n="100" d="100"/>
        </p:scale>
        <p:origin x="-1224" y="-600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3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6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6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117600"/>
            <a:ext cx="9164638" cy="4025900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735546"/>
            <a:ext cx="2843809" cy="4407954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9144000" cy="73580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0638" y="2662238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804620" y="1912211"/>
            <a:ext cx="6300192" cy="16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102361" tIns="51180" rIns="102361" bIns="5118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bg2">
                  <a:lumMod val="40000"/>
                  <a:lumOff val="60000"/>
                </a:schemeClr>
              </a:extrusionClr>
            </a:sp3d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Забайкальского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Ростехнадзора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готовности муниципальных образований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Бурятия к отопительному периоду 2023-2024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algn="ctr">
              <a:spcAft>
                <a:spcPts val="0"/>
              </a:spcAft>
              <a:defRPr/>
            </a:pPr>
            <a:endParaRPr lang="ru-RU" sz="19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835696" y="4443958"/>
            <a:ext cx="8464550" cy="59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октября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2023 </a:t>
            </a:r>
          </a:p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Улан-Удэ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35806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9" name="TextBox 11"/>
          <p:cNvSpPr txBox="1">
            <a:spLocks noChangeArrowheads="1"/>
          </p:cNvSpPr>
          <p:nvPr/>
        </p:nvSpPr>
        <p:spPr bwMode="auto">
          <a:xfrm>
            <a:off x="3677143" y="90909"/>
            <a:ext cx="4781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Нимаев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Герман Геннадьевич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Начальник Байкальского отдела энергетического надзора и надзора за ГТС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12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82" y="2458505"/>
            <a:ext cx="2519363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1"/>
          <a:stretch/>
        </p:blipFill>
        <p:spPr bwMode="auto">
          <a:xfrm>
            <a:off x="158045" y="990739"/>
            <a:ext cx="2520000" cy="10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 b="14413"/>
          <a:stretch/>
        </p:blipFill>
        <p:spPr bwMode="auto">
          <a:xfrm>
            <a:off x="179865" y="3857625"/>
            <a:ext cx="2520000" cy="113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Забайкальское управление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773714" y="20614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218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0988" y="2720801"/>
            <a:ext cx="1525724" cy="215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77" y="2665331"/>
            <a:ext cx="1661051" cy="221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Забайкальское Управление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901530" y="-25939"/>
            <a:ext cx="622818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замечания выявленные по итогам работы комиссий в отношении объектов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по  Республике Бурятия 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8F197744-60F3-49BA-99C0-9A304D53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616" y="4845775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35808"/>
            <a:ext cx="624114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Организации, допустившие наиболее грубые нарушения, которые могут привести к срыву отопительного сезона, выявлены в следующих районах:</a:t>
            </a:r>
          </a:p>
          <a:p>
            <a:r>
              <a:rPr lang="ru-RU" b="1" u="sng" dirty="0"/>
              <a:t>МО Городской округ «Город Улан-Удэ»:</a:t>
            </a:r>
            <a:endParaRPr lang="ru-RU" u="sng" dirty="0"/>
          </a:p>
          <a:p>
            <a:r>
              <a:rPr lang="ru-RU" b="1" dirty="0"/>
              <a:t>ТСО филиал ПАО «ТГК-14» «Улан-Удэнский энергетический комплекс»</a:t>
            </a:r>
            <a:endParaRPr lang="ru-RU" dirty="0"/>
          </a:p>
          <a:p>
            <a:r>
              <a:rPr lang="ru-RU" b="1" dirty="0"/>
              <a:t>Произведено подключение тепловых сетей </a:t>
            </a:r>
            <a:r>
              <a:rPr lang="ru-RU" b="1" dirty="0" err="1"/>
              <a:t>тепломагистрали</a:t>
            </a:r>
            <a:r>
              <a:rPr lang="ru-RU" b="1" dirty="0"/>
              <a:t> №3 (ввод в эксплуатацию) после проведения реконструкции тепловых сетей с увеличением диаметров трубопроводов без получения допуска в эксплуатацию в установленном порядке, с учетом наличия фактов незавершенных работ:</a:t>
            </a:r>
          </a:p>
          <a:p>
            <a:r>
              <a:rPr lang="ru-RU" dirty="0"/>
              <a:t> Не в полном объеме установлена тепловая изоляция на участках </a:t>
            </a:r>
            <a:r>
              <a:rPr lang="ru-RU" dirty="0" err="1"/>
              <a:t>тепломагистрали</a:t>
            </a:r>
            <a:r>
              <a:rPr lang="ru-RU" dirty="0"/>
              <a:t> на выходе с Улан-Удэнской ТЭЦ-1.  Не закончены работы по монтажу тепловых камер ТК-24, ТК-24-15, ТК-16, не выполнено в полном объеме антикоррозийное покрытие трубопроводов, наложение тепловой изоляции, закрытие лотков прокладки трубопроводов, гидроизоляция лотков прокладки. Не выполнены работы в полном объеме по участкам </a:t>
            </a:r>
            <a:r>
              <a:rPr lang="ru-RU" dirty="0" err="1"/>
              <a:t>тепломагистрали</a:t>
            </a:r>
            <a:r>
              <a:rPr lang="ru-RU" dirty="0"/>
              <a:t> №3 в районе ул. </a:t>
            </a:r>
            <a:r>
              <a:rPr lang="ru-RU" dirty="0" err="1"/>
              <a:t>Сенчихина</a:t>
            </a:r>
            <a:r>
              <a:rPr lang="ru-RU" dirty="0"/>
              <a:t>, ул. Гагарина, 73 «б»: антикоррозийное покрытие трубопроводов, наложение тепловой изоляции, закрытие лотков прокладки трубопроводов, гидроизоляция лотков прокладки.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8" y="735809"/>
            <a:ext cx="1571960" cy="20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6712" y="719045"/>
            <a:ext cx="1597416" cy="21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932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013371" cy="503645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12244"/>
              </p:ext>
            </p:extLst>
          </p:nvPr>
        </p:nvGraphicFramePr>
        <p:xfrm>
          <a:off x="130629" y="-1"/>
          <a:ext cx="8781141" cy="5007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688"/>
                <a:gridCol w="3584392"/>
                <a:gridCol w="1373066"/>
                <a:gridCol w="1372528"/>
                <a:gridCol w="1449467"/>
              </a:tblGrid>
              <a:tr h="109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городского округа, городского поселения,  внутригородской территории города федерального значения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Готов к отопительному периоду *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(на 25.10.2023)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 готов к отопительному периоду **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(на 25.10.2023)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 подлежит оценке готовности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Городской округ "Город Улан-Удэ"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Городской округ "Город Северобайкальск"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 "Город Гусиноозёрск"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 "Город Закаменск"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поселение"Город Кяхта"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 "поселок Наушки"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50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 "поселок Северомуйск"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 "город Бабушкин"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 "поселок Селенгинск"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Городское поселение "поселок Каменск"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  <a:tr h="34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42" marR="400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8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5" y="273843"/>
            <a:ext cx="8781142" cy="47480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69760"/>
              </p:ext>
            </p:extLst>
          </p:nvPr>
        </p:nvGraphicFramePr>
        <p:xfrm>
          <a:off x="265339" y="132974"/>
          <a:ext cx="8752115" cy="501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87"/>
                <a:gridCol w="2517464"/>
                <a:gridCol w="2030472"/>
                <a:gridCol w="2030472"/>
                <a:gridCol w="1705620"/>
              </a:tblGrid>
              <a:tr h="334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района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Готов к отопительному периоду </a:t>
                      </a:r>
                      <a:r>
                        <a:rPr lang="ru-RU" sz="1100" dirty="0" smtClean="0">
                          <a:effectLst/>
                        </a:rPr>
                        <a:t>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(на 25.10.2023)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готов к отопительному периоду </a:t>
                      </a:r>
                      <a:r>
                        <a:rPr lang="ru-RU" sz="1100" dirty="0" smtClean="0">
                          <a:effectLst/>
                        </a:rPr>
                        <a:t>**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(на 25.10.2023)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подлежит оценке готовности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Баргузинский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Бичурский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Джидинский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Еравнинский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Заиграевский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Закаменский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Иволгинский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Кабанский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Кижингинский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Курумканский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Кяхтинский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Мухоршибирский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Прибайкальский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Селенгинский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319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Северо-Байкальский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Тарбагатайкий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Хоринский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Тункинский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Баунтовский эвенкийский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Муйский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  <a:tr h="196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9" marR="285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1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Забайкальское Управление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901530" y="-25939"/>
            <a:ext cx="6228184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замечания выявленные по итогам работы комиссий в отношении объектов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по  Республике Бурятия на 09.10.2023г. 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8F197744-60F3-49BA-99C0-9A304D53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616" y="4845775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336" y="1165597"/>
            <a:ext cx="562428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Организации, допустившие наиболее грубые нарушения, которые могут привести к срыву отопительного сезона, выявлены в следующих районах</a:t>
            </a:r>
            <a:r>
              <a:rPr lang="ru-RU" dirty="0" smtClean="0"/>
              <a:t>:</a:t>
            </a:r>
            <a:endParaRPr lang="ru-RU" b="1" dirty="0" smtClean="0"/>
          </a:p>
          <a:p>
            <a:r>
              <a:rPr lang="ru-RU" b="1" dirty="0"/>
              <a:t> </a:t>
            </a:r>
            <a:r>
              <a:rPr lang="ru-RU" b="1" u="sng" dirty="0" smtClean="0"/>
              <a:t>МО </a:t>
            </a:r>
            <a:r>
              <a:rPr lang="ru-RU" b="1" u="sng" dirty="0"/>
              <a:t>«Иволгинский район» </a:t>
            </a:r>
            <a:r>
              <a:rPr lang="ru-RU" b="1" dirty="0" smtClean="0"/>
              <a:t>,ТСО </a:t>
            </a:r>
            <a:r>
              <a:rPr lang="ru-RU" b="1" dirty="0"/>
              <a:t>МУП ЖКХ «Иволгинское»</a:t>
            </a:r>
            <a:endParaRPr lang="ru-RU" dirty="0"/>
          </a:p>
          <a:p>
            <a:r>
              <a:rPr lang="ru-RU" dirty="0"/>
              <a:t>На момент проверки эксплуатируется дымовая труба котельной СХТ с истекшим сроком безопасной </a:t>
            </a:r>
            <a:r>
              <a:rPr lang="ru-RU" dirty="0" smtClean="0"/>
              <a:t>эксплуатации </a:t>
            </a:r>
            <a:r>
              <a:rPr lang="ru-RU" dirty="0"/>
              <a:t>и имеющей недопустимое отклонение ствола </a:t>
            </a:r>
            <a:r>
              <a:rPr lang="ru-RU" dirty="0" smtClean="0"/>
              <a:t>трубы. Данное нарушение отражено в акте неготовности.</a:t>
            </a:r>
          </a:p>
          <a:p>
            <a:r>
              <a:rPr lang="ru-RU" dirty="0"/>
              <a:t>Стоит отметить, что по состоянию на 24.10.2023 не обеспечено  наличие нормативного 45-суточного запаса топлива на источниках тепловой энергии: </a:t>
            </a:r>
          </a:p>
          <a:p>
            <a:r>
              <a:rPr lang="ru-RU" b="1" dirty="0"/>
              <a:t>МО «</a:t>
            </a:r>
            <a:r>
              <a:rPr lang="ru-RU" b="1" dirty="0" err="1"/>
              <a:t>Кижингинский</a:t>
            </a:r>
            <a:r>
              <a:rPr lang="ru-RU" b="1" dirty="0"/>
              <a:t> район» </a:t>
            </a:r>
            <a:r>
              <a:rPr lang="ru-RU" dirty="0" smtClean="0"/>
              <a:t>«</a:t>
            </a:r>
            <a:r>
              <a:rPr lang="ru-RU" dirty="0"/>
              <a:t>Тепловик» (запас на 19 суток), ООО «Коммунальные системы» (запас на 19 суток);</a:t>
            </a:r>
          </a:p>
          <a:p>
            <a:r>
              <a:rPr lang="ru-RU" b="1" dirty="0"/>
              <a:t>МО ГП «Город </a:t>
            </a:r>
            <a:r>
              <a:rPr lang="ru-RU" b="1" dirty="0" smtClean="0"/>
              <a:t>Северобайкальск» </a:t>
            </a:r>
            <a:r>
              <a:rPr lang="ru-RU" dirty="0" smtClean="0"/>
              <a:t>МП </a:t>
            </a:r>
            <a:r>
              <a:rPr lang="ru-RU" dirty="0"/>
              <a:t>«БВК» (запас на 16 суток);</a:t>
            </a:r>
          </a:p>
          <a:p>
            <a:r>
              <a:rPr lang="ru-RU" b="1" dirty="0"/>
              <a:t>МО «</a:t>
            </a:r>
            <a:r>
              <a:rPr lang="ru-RU" b="1" dirty="0" err="1"/>
              <a:t>Баргузинский</a:t>
            </a:r>
            <a:r>
              <a:rPr lang="ru-RU" b="1" dirty="0"/>
              <a:t> </a:t>
            </a:r>
            <a:r>
              <a:rPr lang="ru-RU" b="1" dirty="0" smtClean="0"/>
              <a:t>район»</a:t>
            </a:r>
            <a:r>
              <a:rPr lang="ru-RU" dirty="0"/>
              <a:t> </a:t>
            </a:r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/>
              <a:t>Комхоз</a:t>
            </a:r>
            <a:r>
              <a:rPr lang="ru-RU" dirty="0"/>
              <a:t> (запас на 26 суток</a:t>
            </a:r>
            <a:r>
              <a:rPr lang="ru-RU" dirty="0" smtClean="0"/>
              <a:t>), ООО </a:t>
            </a:r>
            <a:r>
              <a:rPr lang="ru-RU" dirty="0"/>
              <a:t>«Тепловик» (запас на 21 сутки);</a:t>
            </a:r>
          </a:p>
          <a:p>
            <a:r>
              <a:rPr lang="ru-RU" b="1" dirty="0"/>
              <a:t>МО «</a:t>
            </a:r>
            <a:r>
              <a:rPr lang="ru-RU" b="1" dirty="0" err="1"/>
              <a:t>Кяхтинский</a:t>
            </a:r>
            <a:r>
              <a:rPr lang="ru-RU" b="1" dirty="0"/>
              <a:t> </a:t>
            </a:r>
            <a:r>
              <a:rPr lang="ru-RU" b="1" dirty="0" smtClean="0"/>
              <a:t>район»</a:t>
            </a:r>
            <a:r>
              <a:rPr lang="ru-RU" dirty="0"/>
              <a:t> </a:t>
            </a:r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/>
              <a:t>Коммунальшик</a:t>
            </a:r>
            <a:r>
              <a:rPr lang="ru-RU" dirty="0"/>
              <a:t>» (запас на 21 сутки)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3" y="1145410"/>
            <a:ext cx="1649297" cy="33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354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7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316416" y="4882852"/>
            <a:ext cx="827584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727753"/>
            <a:ext cx="9144000" cy="4407694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0638" y="2662237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Забайкальское Управление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A20098B9-99C9-4B0E-B699-7039F07CB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050" y="75516"/>
            <a:ext cx="4781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Нимаев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Герман Геннадьевич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Начальник Байкальского отдела энергетического надзора и надзора за ГТС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506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4886</TotalTime>
  <Words>517</Words>
  <Application>Microsoft Office PowerPoint</Application>
  <PresentationFormat>Экран (16:9)</PresentationFormat>
  <Paragraphs>218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Манахов</cp:lastModifiedBy>
  <cp:revision>287</cp:revision>
  <cp:lastPrinted>2023-08-09T23:47:27Z</cp:lastPrinted>
  <dcterms:created xsi:type="dcterms:W3CDTF">2018-12-06T15:25:48Z</dcterms:created>
  <dcterms:modified xsi:type="dcterms:W3CDTF">2023-10-27T00:51:12Z</dcterms:modified>
</cp:coreProperties>
</file>